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5" r:id="rId8"/>
  </p:sldMasterIdLst>
  <p:notesMasterIdLst>
    <p:notesMasterId r:id="rId28"/>
  </p:notesMasterIdLst>
  <p:sldIdLst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0E823-CE00-4CAD-BC94-61B52601064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CBA07-968C-4F03-9704-75D0F5606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EA0DB-DFB4-4925-A2D4-75F5EACD69C5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C18-C93B-4127-8C7E-E4A500B28EB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023D-D36F-4C0D-BFDD-90C67A78C2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C18-C93B-4127-8C7E-E4A500B28EB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023D-D36F-4C0D-BFDD-90C67A78C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C18-C93B-4127-8C7E-E4A500B28EB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023D-D36F-4C0D-BFDD-90C67A78C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18C1B-CBB4-47D1-9D91-61D6943F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63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47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8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8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24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06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9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C18-C93B-4127-8C7E-E4A500B28EB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023D-D36F-4C0D-BFDD-90C67A78C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35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22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49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41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3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1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48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16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79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8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C18-C93B-4127-8C7E-E4A500B28EB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023D-D36F-4C0D-BFDD-90C67A78C2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05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02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82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16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1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0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55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01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93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9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C18-C93B-4127-8C7E-E4A500B28EB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023D-D36F-4C0D-BFDD-90C67A78C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02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33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8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29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42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20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56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28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84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C18-C93B-4127-8C7E-E4A500B28EB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023D-D36F-4C0D-BFDD-90C67A78C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647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96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22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54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928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11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02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7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37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6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C18-C93B-4127-8C7E-E4A500B28EB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023D-D36F-4C0D-BFDD-90C67A78C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981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89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339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247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887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860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750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804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4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C18-C93B-4127-8C7E-E4A500B28EB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023D-D36F-4C0D-BFDD-90C67A78C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6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192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282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42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434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20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813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6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041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6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C18-C93B-4127-8C7E-E4A500B28EB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023D-D36F-4C0D-BFDD-90C67A78C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856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487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719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681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46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220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36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228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250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0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C18-C93B-4127-8C7E-E4A500B28EB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72023D-D36F-4C0D-BFDD-90C67A78C2E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483C18-C93B-4127-8C7E-E4A500B28EB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72023D-D36F-4C0D-BFDD-90C67A78C2E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2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0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9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8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8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D6AD-3A36-42A4-9300-11A940D0B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F099-23E8-4339-8610-6027041EAE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7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50;&#1083;&#1072;&#1089;&#1089;&#1085;&#1099;&#1077;%20&#1095;&#1072;&#1089;&#1099;%205&#1082;&#1083;\&#1086;&#1090;&#1082;&#1088;&#1099;&#1090;&#1099;&#1081;%20&#1091;&#1088;&#1086;&#1082;%2020%20&#1103;&#1085;&#1074;&#1072;&#1088;&#1103;%20%205%20&#1082;&#1083;&#1072;&#1089;&#1089;\&#1064;&#1086;&#1089;&#1090;&#1072;&#1082;&#1086;&#1074;&#1080;&#1095;%207%20&#1089;&#1080;&#1084;&#1092;&#1086;&#1085;&#1080;&#1103;%20&#1053;&#1072;&#1096;&#1077;&#1089;&#1090;&#1074;&#1080;&#1077;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652963"/>
            <a:ext cx="6400800" cy="1752600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endParaRPr lang="ru-RU" sz="2400" smtClean="0">
              <a:solidFill>
                <a:srgbClr val="0000FF"/>
              </a:solidFill>
            </a:endParaRPr>
          </a:p>
          <a:p>
            <a:pPr marR="0" eaLnBrk="1" hangingPunct="1">
              <a:lnSpc>
                <a:spcPct val="80000"/>
              </a:lnSpc>
            </a:pPr>
            <a:endParaRPr lang="ru-RU" sz="2400" smtClean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Люди умирали от голода.</a:t>
            </a:r>
          </a:p>
        </p:txBody>
      </p:sp>
      <p:pic>
        <p:nvPicPr>
          <p:cNvPr id="76804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341438"/>
            <a:ext cx="4583113" cy="55165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Дневник Тани Савичевой.</a:t>
            </a:r>
            <a:endParaRPr lang="ru-RU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8738"/>
            <a:ext cx="9144000" cy="5529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Классные часы 5кл\открытый урок 20 января  5 класс\д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340"/>
            <a:ext cx="9144000" cy="671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12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Классные часы 5кл\открытый урок 20 января  5 класс\дет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67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4786346" cy="64940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Все </a:t>
            </a:r>
            <a:r>
              <a:rPr lang="ru-RU" sz="3200" dirty="0">
                <a:solidFill>
                  <a:prstClr val="black"/>
                </a:solidFill>
              </a:rPr>
              <a:t>то время, когда шла блокада, не замолкало ленинградское радио, где выступали поэты и писатели.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июля 1942 года</a:t>
            </a:r>
            <a:r>
              <a:rPr lang="ru-RU" sz="3200" dirty="0">
                <a:solidFill>
                  <a:prstClr val="black"/>
                </a:solidFill>
              </a:rPr>
              <a:t> с Урала доставили партитуру 7-й симфонии Дмитрия Шостаковича, которая 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августа 1942 </a:t>
            </a:r>
            <a:r>
              <a:rPr lang="ru-RU" sz="3200" dirty="0">
                <a:solidFill>
                  <a:prstClr val="black"/>
                </a:solidFill>
              </a:rPr>
              <a:t>была исполнена оркестром Радиокомитета в осажденном немцами </a:t>
            </a:r>
            <a:r>
              <a:rPr lang="ru-RU" sz="3200" dirty="0" smtClean="0">
                <a:solidFill>
                  <a:prstClr val="black"/>
                </a:solidFill>
              </a:rPr>
              <a:t>Ленинграде.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5" name="Picture 2" descr="shostakov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596" y="214290"/>
            <a:ext cx="4143404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32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Наступил ноябрь. Ладога стала понемногу затягиваться льдом. К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100 мм, что было недостаточно для открытия движения.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Все ждали морозов…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Работники дорожной службы ежедневно измеряли толщину льда на всём озере, но были не в силах ускорить его нарастание. 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180 мм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лёд вышли конные обозы…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"/>
          <p:cNvPicPr>
            <a:picLocks noChangeAspect="1" noChangeArrowheads="1"/>
          </p:cNvPicPr>
          <p:nvPr/>
        </p:nvPicPr>
        <p:blipFill>
          <a:blip r:embed="rId2" cstate="print">
            <a:lum bright="-12000" contrast="-18000"/>
          </a:blip>
          <a:srcRect/>
          <a:stretch>
            <a:fillRect/>
          </a:stretch>
        </p:blipFill>
        <p:spPr bwMode="auto">
          <a:xfrm>
            <a:off x="285720" y="214290"/>
            <a:ext cx="8572528" cy="642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241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Дорога Жизни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8958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Классные часы 5кл\открытый урок 20 января  5 класс\хлеб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10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12968" cy="662473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36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ля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14750" y="6534150"/>
            <a:ext cx="135731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71480"/>
            <a:ext cx="8572592" cy="65556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Блокада Ленинграда</a:t>
            </a:r>
          </a:p>
          <a:p>
            <a:pPr algn="ctr">
              <a:defRPr/>
            </a:pP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сентября1941 - 27 января 1944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Классные часы 5кл\открытый урок 20 января  5 класс\родина-мать з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137" y="0"/>
            <a:ext cx="46577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Классные часы 5кл\открытый урок 20 января  5 класс\кольцо блокады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Шостакович 7 симфония Нашеств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7150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Город во время Блокады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929222" cy="5786478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окружение попало 2 млн. 544 тыс. гражданского населения города (включая </a:t>
            </a:r>
            <a:r>
              <a:rPr lang="ru-RU" dirty="0" smtClean="0">
                <a:solidFill>
                  <a:schemeClr val="tx1"/>
                </a:solidFill>
              </a:rPr>
              <a:t>приблизительно 400 </a:t>
            </a:r>
            <a:r>
              <a:rPr lang="ru-RU" dirty="0">
                <a:solidFill>
                  <a:schemeClr val="tx1"/>
                </a:solidFill>
              </a:rPr>
              <a:t>тыс. детей), 343 тыс. </a:t>
            </a:r>
            <a:r>
              <a:rPr lang="ru-RU" dirty="0" smtClean="0">
                <a:solidFill>
                  <a:schemeClr val="tx1"/>
                </a:solidFill>
              </a:rPr>
              <a:t>войско, защищавшее город. Продовольствие </a:t>
            </a:r>
            <a:r>
              <a:rPr lang="ru-RU" dirty="0">
                <a:solidFill>
                  <a:schemeClr val="tx1"/>
                </a:solidFill>
              </a:rPr>
              <a:t>и топливные запасы были ограничены (только на 1-2 месяца).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сентября 1941 </a:t>
            </a:r>
            <a:r>
              <a:rPr lang="ru-RU" dirty="0">
                <a:solidFill>
                  <a:schemeClr val="tx1"/>
                </a:solidFill>
              </a:rPr>
              <a:t>в результате </a:t>
            </a:r>
            <a:r>
              <a:rPr lang="ru-RU" dirty="0" smtClean="0">
                <a:solidFill>
                  <a:schemeClr val="tx1"/>
                </a:solidFill>
              </a:rPr>
              <a:t>авиационного </a:t>
            </a:r>
            <a:r>
              <a:rPr lang="ru-RU" dirty="0">
                <a:solidFill>
                  <a:schemeClr val="tx1"/>
                </a:solidFill>
              </a:rPr>
              <a:t>налета и возникшего пожара сгорели продовольственные склады им. </a:t>
            </a:r>
            <a:r>
              <a:rPr lang="ru-RU" dirty="0" err="1">
                <a:solidFill>
                  <a:schemeClr val="tx1"/>
                </a:solidFill>
              </a:rPr>
              <a:t>А.Е.Бадаева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71546"/>
            <a:ext cx="3548078" cy="505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Классные часы 5кл\открытый урок 20 января  5 класс\умирающие лю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200" y="0"/>
            <a:ext cx="9200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Пайки блокадного Ленинграда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4213" y="1773238"/>
          <a:ext cx="13938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Формула" r:id="rId3" imgW="304560" imgH="393480" progId="Equation.3">
                  <p:embed/>
                </p:oleObj>
              </mc:Choice>
              <mc:Fallback>
                <p:oleObj name="Формула" r:id="rId3" imgW="3045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73238"/>
                        <a:ext cx="1393825" cy="18002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9750" y="3644900"/>
          <a:ext cx="1628775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Формула" r:id="rId5" imgW="291960" imgH="393480" progId="Equation.3">
                  <p:embed/>
                </p:oleObj>
              </mc:Choice>
              <mc:Fallback>
                <p:oleObj name="Формула" r:id="rId5" imgW="29196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644900"/>
                        <a:ext cx="1628775" cy="21955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одержимое 1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185" name="Object 17"/>
          <p:cNvGraphicFramePr>
            <a:graphicFrameLocks noChangeAspect="1"/>
          </p:cNvGraphicFramePr>
          <p:nvPr/>
        </p:nvGraphicFramePr>
        <p:xfrm>
          <a:off x="2124075" y="2133600"/>
          <a:ext cx="26257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Формула" r:id="rId7" imgW="469800" imgH="177480" progId="Equation.3">
                  <p:embed/>
                </p:oleObj>
              </mc:Choice>
              <mc:Fallback>
                <p:oleObj name="Формула" r:id="rId7" imgW="469800" imgH="177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133600"/>
                        <a:ext cx="2625725" cy="8477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6" name="Object 18"/>
          <p:cNvGraphicFramePr>
            <a:graphicFrameLocks noChangeAspect="1"/>
          </p:cNvGraphicFramePr>
          <p:nvPr/>
        </p:nvGraphicFramePr>
        <p:xfrm>
          <a:off x="2268538" y="4221163"/>
          <a:ext cx="25209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Формула" r:id="rId9" imgW="444240" imgH="177480" progId="Equation.3">
                  <p:embed/>
                </p:oleObj>
              </mc:Choice>
              <mc:Fallback>
                <p:oleObj name="Формула" r:id="rId9" imgW="444240" imgH="177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221163"/>
                        <a:ext cx="2520950" cy="100806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rgbClr val="CC0000"/>
                </a:solidFill>
              </a:rPr>
              <a:t>30 лет хранился кусок блокадного хлеба в семье Карпушиных.</a:t>
            </a:r>
            <a:r>
              <a:rPr lang="ru-RU" sz="4000" smtClean="0"/>
              <a:t> </a:t>
            </a:r>
          </a:p>
        </p:txBody>
      </p:sp>
      <p:pic>
        <p:nvPicPr>
          <p:cNvPr id="13315" name="Picture 4" descr="хле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062163"/>
            <a:ext cx="60245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846931"/>
          </a:xfrm>
        </p:spPr>
        <p:txBody>
          <a:bodyPr/>
          <a:lstStyle/>
          <a:p>
            <a:pPr algn="ctr"/>
            <a:r>
              <a:rPr lang="ru-RU" dirty="0"/>
              <a:t>Карточка на хлеб.</a:t>
            </a:r>
          </a:p>
        </p:txBody>
      </p:sp>
      <p:pic>
        <p:nvPicPr>
          <p:cNvPr id="84996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561" y="1411100"/>
            <a:ext cx="5945807" cy="5446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</TotalTime>
  <Words>205</Words>
  <Application>Microsoft Office PowerPoint</Application>
  <PresentationFormat>Экран (4:3)</PresentationFormat>
  <Paragraphs>24</Paragraphs>
  <Slides>19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Поток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  Город во время Блокады</vt:lpstr>
      <vt:lpstr>Презентация PowerPoint</vt:lpstr>
      <vt:lpstr>Пайки блокадного Ленинграда</vt:lpstr>
      <vt:lpstr>30 лет хранился кусок блокадного хлеба в семье Карпушиных. </vt:lpstr>
      <vt:lpstr>Карточка на хлеб.</vt:lpstr>
      <vt:lpstr>Люди умирали от голода.</vt:lpstr>
      <vt:lpstr>Дневник Тани Савичевой.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Дорога Жизни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блокадного Ленинграда.</dc:title>
  <dc:creator>Елена</dc:creator>
  <cp:lastModifiedBy>Пользователь Windows</cp:lastModifiedBy>
  <cp:revision>3</cp:revision>
  <dcterms:created xsi:type="dcterms:W3CDTF">2015-02-01T15:15:48Z</dcterms:created>
  <dcterms:modified xsi:type="dcterms:W3CDTF">2020-01-27T03:44:52Z</dcterms:modified>
</cp:coreProperties>
</file>