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7"/>
  </p:notesMasterIdLst>
  <p:sldIdLst>
    <p:sldId id="271" r:id="rId2"/>
    <p:sldId id="259" r:id="rId3"/>
    <p:sldId id="256" r:id="rId4"/>
    <p:sldId id="257" r:id="rId5"/>
    <p:sldId id="258" r:id="rId6"/>
    <p:sldId id="260" r:id="rId7"/>
    <p:sldId id="261" r:id="rId8"/>
    <p:sldId id="262" r:id="rId9"/>
    <p:sldId id="266" r:id="rId10"/>
    <p:sldId id="264" r:id="rId11"/>
    <p:sldId id="265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4E8E49-F745-4331-A6A3-A18418B9B278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157538-9EAC-4145-8697-78383A7915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91006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57538-9EAC-4145-8697-78383A791558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01641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71480"/>
            <a:ext cx="8991600" cy="16430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 smtClean="0">
                <a:solidFill>
                  <a:srgbClr val="002060"/>
                </a:solidFill>
              </a:rPr>
              <a:t>  </a:t>
            </a:r>
            <a:r>
              <a:rPr lang="ru-RU" sz="4000" dirty="0" smtClean="0">
                <a:solidFill>
                  <a:srgbClr val="002060"/>
                </a:solidFill>
              </a:rPr>
              <a:t> 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Учимся разрешать </a:t>
            </a:r>
            <a:endParaRPr lang="ru-RU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конфликты</a:t>
            </a:r>
            <a:endParaRPr lang="ru-RU" sz="4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Users\Андрей\Desktop\картинки о конфликтах\iCA64AZU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70" y="2214554"/>
            <a:ext cx="4968552" cy="31769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8670808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84925874"/>
              </p:ext>
            </p:extLst>
          </p:nvPr>
        </p:nvGraphicFramePr>
        <p:xfrm>
          <a:off x="2326316" y="704427"/>
          <a:ext cx="6531964" cy="60652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53053"/>
                <a:gridCol w="4078911"/>
              </a:tblGrid>
              <a:tr h="5212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Стратегия поведения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Характеристика стратегии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629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Конкуренция, соперничество («акула»)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Стремление добиться удовлетворения своих интересов в ущерб другому</a:t>
                      </a:r>
                      <a:r>
                        <a:rPr lang="ru-RU" sz="1600" dirty="0" smtClean="0">
                          <a:effectLst/>
                        </a:rPr>
                        <a:t>.</a:t>
                      </a:r>
                      <a:endParaRPr lang="ru-RU" sz="16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629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Сотрудничество («сова»)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Выбор альтернативы, максимально отвечающей интересам обеих сторон</a:t>
                      </a:r>
                      <a:r>
                        <a:rPr lang="ru-RU" sz="1600" dirty="0" smtClean="0"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629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Компромисс («лиса</a:t>
                      </a:r>
                      <a:r>
                        <a:rPr lang="ru-RU" sz="1600" dirty="0" smtClean="0">
                          <a:effectLst/>
                        </a:rPr>
                        <a:t>»)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Выбор, при котором каждая сторона что-то выигрывает, но что-то и теряет.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419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Избегание, уклонение («черепашка</a:t>
                      </a:r>
                      <a:r>
                        <a:rPr lang="ru-RU" sz="1600" dirty="0" smtClean="0">
                          <a:effectLst/>
                        </a:rPr>
                        <a:t>»)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Уход от конфликтных ситуаций, отсутствие как стремления к кооперации, так и попыток достижения собственных целей.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44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Приспособление («медвежонок</a:t>
                      </a:r>
                      <a:r>
                        <a:rPr lang="ru-RU" sz="1600" dirty="0" smtClean="0">
                          <a:effectLst/>
                        </a:rPr>
                        <a:t>»)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Принесение в жертву собственных интересов ради интересов другого.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6984" y="116917"/>
            <a:ext cx="911676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Варианты поведения в конфликтных ситуациях: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Андрей\Desktop\картинки о конфликтах\акул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696" y="997527"/>
            <a:ext cx="1787024" cy="120733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Андрей\Desktop\картинки о конфликтах\сова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091" y="2128385"/>
            <a:ext cx="1191491" cy="166065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Андрей\Desktop\картинки о конфликтах\лиса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83" y="3671455"/>
            <a:ext cx="1757149" cy="11625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Андрей\Desktop\картинки о конфликтах\черепаха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83" y="4833969"/>
            <a:ext cx="1579417" cy="118731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Андрей\Desktop\картинки о конфликтах\медведь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105" y="5805264"/>
            <a:ext cx="1409459" cy="104371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294453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2808985"/>
              </p:ext>
            </p:extLst>
          </p:nvPr>
        </p:nvGraphicFramePr>
        <p:xfrm>
          <a:off x="107504" y="1142985"/>
          <a:ext cx="8863052" cy="68946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58507"/>
                <a:gridCol w="2886720"/>
                <a:gridCol w="3017825"/>
              </a:tblGrid>
              <a:tr h="585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Стратегия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Плюсы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Минусы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Избегание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Когда хочешь выиграть время, конфликт может разрешиться сам собой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Проблема остается неразрешенной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Компромисс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Когда другие стратегии неэффективны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Ты получаешь только часть того, на что рассчитывал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Сотрудничество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Когда есть время и желание разрешить конфликт удобным для всех способом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Требует много времени и сил, успех не гарантирован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Приспособление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Когда хорошие отношения для тебя важнее, чем твои интересы; когда правда на стороне другого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Твои интересы остались без внимания, ты уступил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Соревнование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Когда правда на твоей стороне; когда тебе во что бы то ни стало надо победить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Эта стратегия может сделать тебя непопулярным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528" y="212985"/>
            <a:ext cx="806489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Аргументы (плюсы и минусы) в пользу выбора разных стратегий поведения в конфликтах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9406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857232"/>
            <a:ext cx="6715172" cy="600076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effectLst/>
              </a:rPr>
              <a:t>            </a:t>
            </a:r>
            <a: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3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1) Критически 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оценивать партнера.</a:t>
            </a:r>
            <a:b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3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2) Приписывать 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ему негативное </a:t>
            </a:r>
            <a:r>
              <a:rPr lang="ru-RU" sz="23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поведение                         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и нечестные намерения.</a:t>
            </a:r>
            <a:b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3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3) Демонстрировать 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свое превосходство.</a:t>
            </a:r>
            <a:b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3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4) Игнорировать 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интересы оппонента.</a:t>
            </a:r>
            <a:b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3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5) Рассматривать 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всю </a:t>
            </a:r>
            <a:r>
              <a:rPr lang="ru-RU" sz="23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ситуацию                                          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со </a:t>
            </a:r>
            <a:r>
              <a:rPr lang="ru-RU" sz="23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своей стороны 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(тянуть одеяло на себя).</a:t>
            </a:r>
            <a:b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3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6) Уменьшать 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и принижать </a:t>
            </a:r>
            <a:r>
              <a:rPr lang="ru-RU" sz="23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заслуги                 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собеседника и его вклад.</a:t>
            </a:r>
            <a:b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3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7) Преувеличивать 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свои заслуги.</a:t>
            </a:r>
            <a:b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3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8) Нервничать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, кричать, оскорблять.</a:t>
            </a:r>
            <a:b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3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9)Напоминать 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об ошибках и промахах </a:t>
            </a:r>
            <a:r>
              <a:rPr lang="ru-RU" sz="23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собеседника.</a:t>
            </a:r>
            <a:br>
              <a:rPr lang="ru-RU" sz="23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3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10).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Демонстрировать недовольство партнером и обиду на него.</a:t>
            </a:r>
            <a:b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3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Андрей\Desktop\картинки о конфликтах\iCA399ZS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8" y="2214554"/>
            <a:ext cx="2143140" cy="30131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5536" y="357166"/>
            <a:ext cx="81747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10 «нельзя» в конфликтной ситуации:</a:t>
            </a:r>
            <a:endParaRPr lang="ru-RU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53873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7"/>
            <a:ext cx="8786842" cy="5072097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effectLst/>
              </a:rPr>
              <a:t>       </a:t>
            </a:r>
            <a:r>
              <a:rPr lang="ru-RU" sz="2800" dirty="0">
                <a:solidFill>
                  <a:srgbClr val="002060"/>
                </a:solidFill>
                <a:effectLst/>
              </a:rPr>
              <a:t/>
            </a:r>
            <a:br>
              <a:rPr lang="ru-RU" sz="2800" dirty="0">
                <a:solidFill>
                  <a:srgbClr val="002060"/>
                </a:solidFill>
                <a:effectLst/>
              </a:rPr>
            </a:br>
            <a:r>
              <a:rPr lang="ru-RU" sz="2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31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Дай </a:t>
            </a:r>
            <a:r>
              <a:rPr lang="ru-RU" sz="31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себе минуту на размышление и, что бы ни произошло, не бросайся сразу "в бой". </a:t>
            </a:r>
            <a:br>
              <a:rPr lang="ru-RU" sz="31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2) Сосчитай </a:t>
            </a:r>
            <a:r>
              <a:rPr lang="ru-RU" sz="31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до десяти, сконцентрируй внимание на своем дыхании. </a:t>
            </a:r>
            <a:br>
              <a:rPr lang="ru-RU" sz="31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3) Попробуй </a:t>
            </a:r>
            <a:r>
              <a:rPr lang="ru-RU" sz="31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улыбнуться и удержи улыбку несколько минут. </a:t>
            </a:r>
            <a:br>
              <a:rPr lang="ru-RU" sz="31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4) Если </a:t>
            </a:r>
            <a:r>
              <a:rPr lang="ru-RU" sz="31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не удается справиться с раздражением, </a:t>
            </a:r>
            <a:r>
              <a:rPr lang="ru-RU" sz="31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                             уйди </a:t>
            </a:r>
            <a:r>
              <a:rPr lang="ru-RU" sz="31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1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побудь наедине с собой  некоторое </a:t>
            </a:r>
            <a:r>
              <a:rPr lang="ru-RU" sz="31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время</a:t>
            </a:r>
            <a:r>
              <a:rPr lang="ru-RU" sz="31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31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ru-RU" sz="3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244205"/>
            <a:ext cx="86017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Когда ты очень раздражен, разгневан… </a:t>
            </a:r>
            <a:b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/>
          </a:p>
        </p:txBody>
      </p:sp>
      <p:pic>
        <p:nvPicPr>
          <p:cNvPr id="4099" name="Picture 3" descr="C:\Users\Андрей\Desktop\картинки о конфликтах\leopold_mest_kota_leopolda_avi_image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6" y="4572008"/>
            <a:ext cx="3062292" cy="187857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6162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Андрей\Desktop\картинки\1263974281_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291149"/>
            <a:ext cx="2952328" cy="35370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9045" y="980728"/>
            <a:ext cx="578110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 Улыбка;</a:t>
            </a:r>
          </a:p>
          <a:p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 Доброжелательный тон;</a:t>
            </a:r>
          </a:p>
          <a:p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 Вежливость;</a:t>
            </a:r>
          </a:p>
          <a:p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 Нейтральность речи;</a:t>
            </a:r>
          </a:p>
          <a:p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 Приветливость;</a:t>
            </a:r>
          </a:p>
          <a:p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 Заинтересованность;</a:t>
            </a:r>
          </a:p>
          <a:p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 Непринуждённость жестов.</a:t>
            </a: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8711" y="357166"/>
            <a:ext cx="81336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Факторы  бесконфликтного общения:</a:t>
            </a:r>
          </a:p>
          <a:p>
            <a:pPr algn="ctr"/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3574195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620688"/>
            <a:ext cx="8274204" cy="4737138"/>
          </a:xfrm>
        </p:spPr>
        <p:txBody>
          <a:bodyPr>
            <a:normAutofit/>
          </a:bodyPr>
          <a:lstStyle/>
          <a:p>
            <a:r>
              <a:rPr lang="ru-RU" sz="23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. Чаще говорите вежливые слова.</a:t>
            </a:r>
            <a:b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2.Говорите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всегда правду. Ложь не красит человека. </a:t>
            </a:r>
            <a:b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3.Будьте естественны в общении. </a:t>
            </a:r>
            <a:b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4.Не бойтесь правды, высказанной в ваш адрес .</a:t>
            </a:r>
            <a:b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5.Не перебивайте старших.</a:t>
            </a:r>
            <a:b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6. Не загрязняйте свою речь нецензурными словами.</a:t>
            </a:r>
            <a:b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7. Никогда не оправдывайте себя. ( Меня не понимают, не ценят).</a:t>
            </a:r>
            <a:b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8. Помните, по своей </a:t>
            </a:r>
            <a:r>
              <a:rPr lang="ru-RU" sz="23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3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3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природе общение – </a:t>
            </a:r>
            <a:br>
              <a:rPr lang="ru-RU" sz="23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3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ежедневный труд.</a:t>
            </a:r>
            <a:r>
              <a:rPr lang="ru-RU" sz="2300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300" dirty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3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Андрей\Desktop\картинки о конфликтах\0_adfb5_5efe0faa_L.gif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0774" y="4154720"/>
            <a:ext cx="4240168" cy="221276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70983" y="188640"/>
            <a:ext cx="80223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Пожелания и памятка для учащихся:</a:t>
            </a:r>
            <a:b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2329272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352928" cy="576064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Цель 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формирование у учащихся компетентностей в области преодоления конфликтных ситуаций.</a:t>
            </a:r>
          </a:p>
          <a:p>
            <a:pPr marL="4572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Воспитание чувства уважения друг к другу;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улучшение взаимоотношений в классе;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ознакомить учащихся с видами конфликтов и причинами их возникновения;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формирование умения решать конфликтные ситуации;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 профилактика агрессивного поведения учащихся младшего школьного возраста в школе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605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428604"/>
            <a:ext cx="8392446" cy="3504452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Конфликт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(от лат.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coпflictus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столкновение), согласно толковому словарю, трудноразрешимое противоречие, связанное с противоборством и острыми эмоциональными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переживаниями. В основе любого конфликта лежит ситуация, включающая либо противоречивые позиции сторон по какому-либо поводу, либо противоположные цели и средства их достижения в данных обстоятельствах, либо несовпадение интересов, желаний партнёров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026" name="Picture 2" descr="C:\Users\Андрей\Desktop\картинки о конфликтах\iCADIK52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708393"/>
            <a:ext cx="4104457" cy="28169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38751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08720"/>
            <a:ext cx="6768752" cy="5544615"/>
          </a:xfrm>
        </p:spPr>
        <p:txBody>
          <a:bodyPr>
            <a:normAutofit/>
          </a:bodyPr>
          <a:lstStyle/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Противоречия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между интересами, взглядами. </a:t>
            </a:r>
          </a:p>
          <a:p>
            <a:pPr lvl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Противоборство между лидерами, между отдельными группами в коллективе. </a:t>
            </a:r>
          </a:p>
          <a:p>
            <a:pPr lvl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Особенности темперамента, восприятия, убеждений. </a:t>
            </a:r>
          </a:p>
          <a:p>
            <a:pPr lvl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Ошибки в общении (неумение слушать, правильно задавать вопросы, проявлять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эмпатию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(умение сопереживать чувствам собеседника), реагировать на критику).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22218" y="357166"/>
            <a:ext cx="60929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Причины конфликтов</a:t>
            </a:r>
            <a:r>
              <a:rPr lang="ru-RU" sz="3600" b="1" dirty="0" smtClean="0">
                <a:solidFill>
                  <a:srgbClr val="C00000"/>
                </a:solidFill>
              </a:rPr>
              <a:t>:</a:t>
            </a:r>
            <a:endParaRPr lang="ru-RU" sz="3600" b="1" dirty="0">
              <a:solidFill>
                <a:srgbClr val="C00000"/>
              </a:solidFill>
            </a:endParaRPr>
          </a:p>
        </p:txBody>
      </p:sp>
      <p:pic>
        <p:nvPicPr>
          <p:cNvPr id="1026" name="Picture 2" descr="C:\Users\Андрей\Desktop\картинки о конфликтах\70092352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628800"/>
            <a:ext cx="2046866" cy="26642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866934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260648"/>
            <a:ext cx="7704856" cy="115212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конфликтов:</a:t>
            </a:r>
            <a:endParaRPr lang="ru-RU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500034" y="1341438"/>
            <a:ext cx="7132666" cy="4679950"/>
          </a:xfrm>
        </p:spPr>
        <p:txBody>
          <a:bodyPr>
            <a:normAutofit/>
          </a:bodyPr>
          <a:lstStyle/>
          <a:p>
            <a:pPr marL="45720" lv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1) Победа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поражение – одна сторона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удовлетворена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но другая не удовлетворена.</a:t>
            </a:r>
          </a:p>
          <a:p>
            <a:pPr marL="45720" lv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2) Поражение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поражение – обе стороны не удовлетворены результатом.</a:t>
            </a:r>
          </a:p>
          <a:p>
            <a:pPr marL="45720" lv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3) Победа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победа – обе стороны приходят к согласию.</a:t>
            </a:r>
          </a:p>
        </p:txBody>
      </p:sp>
      <p:pic>
        <p:nvPicPr>
          <p:cNvPr id="2050" name="Picture 2" descr="C:\Users\Андрей\Desktop\картинки о конфликтах\iCARTG8UX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4307898"/>
            <a:ext cx="3011435" cy="20014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Андрей\Desktop\картинки о конфликтах\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307898"/>
            <a:ext cx="2808312" cy="200142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Андрей\Desktop\картинки о конфликтах\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20271" y="4077072"/>
            <a:ext cx="1791351" cy="223224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462784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08911" cy="45897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ru-RU" sz="40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8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прерывайте. Слушайте.</a:t>
            </a:r>
            <a:br>
              <a:rPr lang="ru-RU" sz="28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2) Не </a:t>
            </a:r>
            <a:r>
              <a:rPr lang="ru-RU" sz="28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делайте предположений.</a:t>
            </a:r>
            <a:br>
              <a:rPr lang="ru-RU" sz="28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3) Не </a:t>
            </a:r>
            <a:r>
              <a:rPr lang="ru-RU" sz="28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переходите на личности и не оскорбляйте.</a:t>
            </a:r>
            <a:br>
              <a:rPr lang="ru-RU" sz="28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4) По-настоящему </a:t>
            </a:r>
            <a:r>
              <a:rPr lang="ru-RU" sz="28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работайте над решением проблемы. Предлагайте множество решений конфликта, пока не достигните соглашения, которое устроит вас обоих.</a:t>
            </a:r>
            <a:br>
              <a:rPr lang="ru-RU" sz="28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5) Закончите </a:t>
            </a:r>
            <a:r>
              <a:rPr lang="ru-RU" sz="28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на позитивной ноте.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500042"/>
            <a:ext cx="85725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Правила  управления конфликтом: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30014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857364"/>
            <a:ext cx="8143932" cy="4214842"/>
          </a:xfrm>
        </p:spPr>
        <p:txBody>
          <a:bodyPr>
            <a:noAutofit/>
          </a:bodyPr>
          <a:lstStyle/>
          <a:p>
            <a:r>
              <a:rPr lang="ru-RU" sz="4000" b="1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effectLst/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4000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1) «</a:t>
            </a:r>
            <a:r>
              <a:rPr lang="ru-RU" sz="2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Пострадавший</a:t>
            </a:r>
            <a:r>
              <a:rPr lang="ru-RU" sz="28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» должен сказать, что хочет спросить. Например: «Я хочу выяснить то-то и то-то, почему вы поступили так-то и не сделали того-то?»</a:t>
            </a:r>
            <a:br>
              <a:rPr lang="ru-RU" sz="28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2) Говорите </a:t>
            </a:r>
            <a:r>
              <a:rPr lang="ru-RU" sz="28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о сути дела, а не вокруг да около. Обязательно отреагируйте на высказанное недоразумение, критику. Изложите свое мнение конкретно и четко.</a:t>
            </a:r>
            <a:br>
              <a:rPr lang="ru-RU" sz="28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3) Признайте </a:t>
            </a:r>
            <a:r>
              <a:rPr lang="ru-RU" sz="28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свою ошибку или докажите обратное. Найдите у другого что-нибудь приятное, положительно его характеризующее.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81483" y="257556"/>
            <a:ext cx="618316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План разрешения споров.</a:t>
            </a:r>
            <a:b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41624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24744"/>
            <a:ext cx="7848872" cy="466171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1) Как </a:t>
            </a:r>
            <a:r>
              <a:rPr lang="ru-RU" sz="28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вы думаете, почему нужно "остановиться" в начале развития конфликтной ситуации? </a:t>
            </a:r>
            <a:br>
              <a:rPr lang="ru-RU" sz="28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2) Как </a:t>
            </a:r>
            <a:r>
              <a:rPr lang="ru-RU" sz="28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вы понимаете высказывание: "Дай себе немного времени, чтобы оценить ситуацию"? </a:t>
            </a:r>
            <a:br>
              <a:rPr lang="ru-RU" sz="28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3) Определите </a:t>
            </a:r>
            <a:r>
              <a:rPr lang="ru-RU" sz="28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ключевые слова высказывания: "Откажись от установки: победа любой ценой". </a:t>
            </a:r>
            <a:br>
              <a:rPr lang="ru-RU" sz="28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4) Почему </a:t>
            </a:r>
            <a:r>
              <a:rPr lang="ru-RU" sz="28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важно думать о последствиях выбора </a:t>
            </a:r>
            <a:r>
              <a:rPr lang="ru-RU" sz="2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поведения.</a:t>
            </a:r>
            <a:endParaRPr lang="ru-RU" sz="2800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404664"/>
            <a:ext cx="82089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Задание: Ответить на следующие вопросы.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2189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593016" cy="5040560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1) Описание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конфликта. Какая проблема послужила "толчком" к возникновению конфликта? </a:t>
            </a:r>
            <a:br>
              <a:rPr lang="ru-RU" sz="24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2) Участники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конфликта: действия одной стороны конфликта, действия другой стороны конфликта. </a:t>
            </a:r>
            <a:br>
              <a:rPr lang="ru-RU" sz="24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В чем суть конфликта? </a:t>
            </a:r>
            <a:br>
              <a:rPr lang="ru-RU" sz="24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Можно ли было остановить перерастание проблемы в конфликт?  В какой момент? </a:t>
            </a:r>
            <a:br>
              <a:rPr lang="ru-RU" sz="24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5).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Что помешало остановить перерастание проблемы в конфликт?</a:t>
            </a:r>
            <a:br>
              <a:rPr lang="ru-RU" sz="24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6).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Какой способ разрешения конфликта вы считаете наиболее эффективным в данной ситуации и почему?</a:t>
            </a:r>
            <a:br>
              <a:rPr lang="ru-RU" sz="24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7).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Подумайте над последствиями выбора вариантов поведения:</a:t>
            </a:r>
            <a:br>
              <a:rPr lang="ru-RU" sz="24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188640"/>
            <a:ext cx="85727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    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Анализ конфликтной ситуации: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60866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274</TotalTime>
  <Words>519</Words>
  <Application>Microsoft Office PowerPoint</Application>
  <PresentationFormat>Экран (4:3)</PresentationFormat>
  <Paragraphs>75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Аспект</vt:lpstr>
      <vt:lpstr>Слайд 1</vt:lpstr>
      <vt:lpstr>Слайд 2</vt:lpstr>
      <vt:lpstr>Слайд 3</vt:lpstr>
      <vt:lpstr>Слайд 4</vt:lpstr>
      <vt:lpstr>     Результаты конфликтов:</vt:lpstr>
      <vt:lpstr>1) Не прерывайте. Слушайте. 2) Не делайте предположений. 3) Не переходите на личности и не оскорбляйте. 4) По-настоящему работайте над решением проблемы. Предлагайте множество решений конфликта, пока не достигните соглашения, которое устроит вас обоих. 5) Закончите на позитивной ноте. </vt:lpstr>
      <vt:lpstr>            1) «Пострадавший» должен сказать, что хочет спросить. Например: «Я хочу выяснить то-то и то-то, почему вы поступили так-то и не сделали того-то?» 2) Говорите о сути дела, а не вокруг да около. Обязательно отреагируйте на высказанное недоразумение, критику. Изложите свое мнение конкретно и четко. 3) Признайте свою ошибку или докажите обратное. Найдите у другого что-нибудь приятное, положительно его характеризующее. </vt:lpstr>
      <vt:lpstr>1) Как вы думаете, почему нужно "остановиться" в начале развития конфликтной ситуации?  2) Как вы понимаете высказывание: "Дай себе немного времени, чтобы оценить ситуацию"?  3) Определите ключевые слова высказывания: "Откажись от установки: победа любой ценой".  4) Почему важно думать о последствиях выбора поведения.</vt:lpstr>
      <vt:lpstr>  1) Описание конфликта. Какая проблема послужила "толчком" к возникновению конфликта?   2) Участники конфликта: действия одной стороны конфликта, действия другой стороны конфликта.  3) В чем суть конфликта?  4) Можно ли было остановить перерастание проблемы в конфликт?  В какой момент?  5). Что помешало остановить перерастание проблемы в конфликт? 6). Какой способ разрешения конфликта вы считаете наиболее эффективным в данной ситуации и почему? 7). Подумайте над последствиями выбора вариантов поведения: </vt:lpstr>
      <vt:lpstr>Варианты поведения в конфликтных ситуациях: </vt:lpstr>
      <vt:lpstr>Аргументы (плюсы и минусы) в пользу выбора разных стратегий поведения в конфликтах </vt:lpstr>
      <vt:lpstr>             1) Критически оценивать партнера. 2) Приписывать ему негативное поведение                         и нечестные намерения. 3) Демонстрировать свое превосходство. 4) Игнорировать интересы оппонента. 5) Рассматривать всю ситуацию                                          со своей стороны (тянуть одеяло на себя). 6) Уменьшать и принижать заслуги                 собеседника и его вклад. 7) Преувеличивать свои заслуги. 8) Нервничать, кричать, оскорблять. 9)Напоминать об ошибках и промахах собеседника. 10).Демонстрировать недовольство партнером и обиду на него. </vt:lpstr>
      <vt:lpstr>        1) Дай себе минуту на размышление и, что бы ни произошло, не бросайся сразу "в бой".  2) Сосчитай до десяти, сконцентрируй внимание на своем дыхании.  3) Попробуй улыбнуться и удержи улыбку несколько минут.  4) Если не удается справиться с раздражением,                                                       уйди и побудь наедине с собой  некоторое время.   </vt:lpstr>
      <vt:lpstr>Слайд 14</vt:lpstr>
      <vt:lpstr>1. Чаще говорите вежливые слова.  2.Говорите всегда правду. Ложь не красит человека.  3.Будьте естественны в общении.  4.Не бойтесь правды, высказанной в ваш адрес . 5.Не перебивайте старших. 6. Не загрязняйте свою речь нецензурными словами.  7. Никогда не оправдывайте себя. ( Меня не понимают, не ценят).  8. Помните, по своей  природе общение –  это ежедневный труд.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SkyNet</dc:creator>
  <cp:lastModifiedBy>2-шк14</cp:lastModifiedBy>
  <cp:revision>29</cp:revision>
  <dcterms:created xsi:type="dcterms:W3CDTF">2012-01-29T13:42:06Z</dcterms:created>
  <dcterms:modified xsi:type="dcterms:W3CDTF">2021-02-18T06:52:11Z</dcterms:modified>
</cp:coreProperties>
</file>